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6" r:id="rId3"/>
    <p:sldId id="275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72" r:id="rId14"/>
    <p:sldId id="279" r:id="rId15"/>
    <p:sldId id="280" r:id="rId16"/>
    <p:sldId id="281" r:id="rId17"/>
    <p:sldId id="282" r:id="rId18"/>
    <p:sldId id="283" r:id="rId19"/>
    <p:sldId id="284" r:id="rId20"/>
    <p:sldId id="273" r:id="rId21"/>
    <p:sldId id="274" r:id="rId22"/>
    <p:sldId id="286" r:id="rId23"/>
    <p:sldId id="277" r:id="rId24"/>
    <p:sldId id="285" r:id="rId25"/>
    <p:sldId id="278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65" d="100"/>
          <a:sy n="65" d="100"/>
        </p:scale>
        <p:origin x="-145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15619-82D4-4852-8BC4-5AF26CB5E558}" type="datetimeFigureOut">
              <a:rPr lang="es-ES" smtClean="0"/>
              <a:pPr/>
              <a:t>06/02/2012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C213-3D42-423C-A2DA-A82CBB0815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15619-82D4-4852-8BC4-5AF26CB5E558}" type="datetimeFigureOut">
              <a:rPr lang="es-ES" smtClean="0"/>
              <a:pPr/>
              <a:t>06/02/2012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C213-3D42-423C-A2DA-A82CBB0815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15619-82D4-4852-8BC4-5AF26CB5E558}" type="datetimeFigureOut">
              <a:rPr lang="es-ES" smtClean="0"/>
              <a:pPr/>
              <a:t>06/02/2012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C213-3D42-423C-A2DA-A82CBB0815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15619-82D4-4852-8BC4-5AF26CB5E558}" type="datetimeFigureOut">
              <a:rPr lang="es-ES" smtClean="0"/>
              <a:pPr/>
              <a:t>06/02/2012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C213-3D42-423C-A2DA-A82CBB0815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15619-82D4-4852-8BC4-5AF26CB5E558}" type="datetimeFigureOut">
              <a:rPr lang="es-ES" smtClean="0"/>
              <a:pPr/>
              <a:t>06/02/2012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C213-3D42-423C-A2DA-A82CBB0815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15619-82D4-4852-8BC4-5AF26CB5E558}" type="datetimeFigureOut">
              <a:rPr lang="es-ES" smtClean="0"/>
              <a:pPr/>
              <a:t>06/02/2012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C213-3D42-423C-A2DA-A82CBB0815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15619-82D4-4852-8BC4-5AF26CB5E558}" type="datetimeFigureOut">
              <a:rPr lang="es-ES" smtClean="0"/>
              <a:pPr/>
              <a:t>06/02/2012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C213-3D42-423C-A2DA-A82CBB0815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15619-82D4-4852-8BC4-5AF26CB5E558}" type="datetimeFigureOut">
              <a:rPr lang="es-ES" smtClean="0"/>
              <a:pPr/>
              <a:t>06/02/2012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C213-3D42-423C-A2DA-A82CBB0815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15619-82D4-4852-8BC4-5AF26CB5E558}" type="datetimeFigureOut">
              <a:rPr lang="es-ES" smtClean="0"/>
              <a:pPr/>
              <a:t>06/02/2012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C213-3D42-423C-A2DA-A82CBB0815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15619-82D4-4852-8BC4-5AF26CB5E558}" type="datetimeFigureOut">
              <a:rPr lang="es-ES" smtClean="0"/>
              <a:pPr/>
              <a:t>06/02/2012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C213-3D42-423C-A2DA-A82CBB0815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15619-82D4-4852-8BC4-5AF26CB5E558}" type="datetimeFigureOut">
              <a:rPr lang="es-ES" smtClean="0"/>
              <a:pPr/>
              <a:t>06/02/2012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C213-3D42-423C-A2DA-A82CBB0815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15619-82D4-4852-8BC4-5AF26CB5E558}" type="datetimeFigureOut">
              <a:rPr lang="es-ES" smtClean="0"/>
              <a:pPr/>
              <a:t>06/02/2012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CC213-3D42-423C-A2DA-A82CBB0815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TR/ws-gloss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ws.amazon.com/es/products/" TargetMode="External"/><Relationship Id="rId5" Type="http://schemas.openxmlformats.org/officeDocument/2006/relationships/hyperlink" Target="http://aws.amazon.com/es/what-is-aws/188-5065168-7892731/" TargetMode="External"/><Relationship Id="rId4" Type="http://schemas.openxmlformats.org/officeDocument/2006/relationships/hyperlink" Target="http://www.eumed.net/tesis/2007/cavl/Beneficios%20de%20los%20servicios%20Web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8000" dirty="0" smtClean="0"/>
              <a:t>EC2</a:t>
            </a:r>
            <a:endParaRPr lang="es-ES" sz="8000" dirty="0"/>
          </a:p>
        </p:txBody>
      </p:sp>
      <p:pic>
        <p:nvPicPr>
          <p:cNvPr id="5" name="4 Imagen" descr="aw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764704"/>
            <a:ext cx="6480720" cy="2382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es-ES" dirty="0" smtClean="0"/>
              <a:t>Características de EC2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3568" y="2204864"/>
            <a:ext cx="4320480" cy="4032448"/>
          </a:xfrm>
        </p:spPr>
        <p:txBody>
          <a:bodyPr>
            <a:normAutofit/>
          </a:bodyPr>
          <a:lstStyle/>
          <a:p>
            <a:pPr marL="0" indent="0">
              <a:buBlip>
                <a:blip r:embed="rId2"/>
              </a:buBlip>
            </a:pPr>
            <a:r>
              <a:rPr lang="es-ES" dirty="0" smtClean="0"/>
              <a:t>Permite aumentar la capacidad durante picos de demanda.</a:t>
            </a:r>
          </a:p>
          <a:p>
            <a:pPr marL="0" indent="0">
              <a:buBlip>
                <a:blip r:embed="rId2"/>
              </a:buBlip>
            </a:pPr>
            <a:r>
              <a:rPr lang="es-ES" dirty="0" smtClean="0"/>
              <a:t>Es programable.</a:t>
            </a:r>
          </a:p>
          <a:p>
            <a:pPr marL="0" indent="0">
              <a:buBlip>
                <a:blip r:embed="rId2"/>
              </a:buBlip>
            </a:pPr>
            <a:r>
              <a:rPr lang="es-ES" dirty="0" smtClean="0"/>
              <a:t>Se factura solo por el tiempo de uso.</a:t>
            </a:r>
          </a:p>
        </p:txBody>
      </p:sp>
      <p:pic>
        <p:nvPicPr>
          <p:cNvPr id="6" name="5 Imagen" descr="cast-iron-integration-for-amazon-web-servic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27193" cy="1772816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395536" y="1556792"/>
            <a:ext cx="398159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Auto </a:t>
            </a:r>
            <a:r>
              <a:rPr lang="es-E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Scaling</a:t>
            </a:r>
            <a:endParaRPr lang="es-E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8 Imagen" descr="Scall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1844824"/>
            <a:ext cx="3809524" cy="380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es-ES" dirty="0" smtClean="0"/>
              <a:t>Características de EC2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3568" y="2204864"/>
            <a:ext cx="4320480" cy="4032448"/>
          </a:xfrm>
        </p:spPr>
        <p:txBody>
          <a:bodyPr>
            <a:normAutofit/>
          </a:bodyPr>
          <a:lstStyle/>
          <a:p>
            <a:pPr marL="0" indent="0">
              <a:buBlip>
                <a:blip r:embed="rId2"/>
              </a:buBlip>
            </a:pPr>
            <a:r>
              <a:rPr lang="es-ES" dirty="0" smtClean="0"/>
              <a:t>Distribuye automáticamente el tráfico, entre varias instancias.</a:t>
            </a:r>
          </a:p>
          <a:p>
            <a:pPr marL="0" indent="0">
              <a:buBlip>
                <a:blip r:embed="rId2"/>
              </a:buBlip>
            </a:pPr>
            <a:r>
              <a:rPr lang="es-ES" dirty="0" smtClean="0"/>
              <a:t>Se puede hacer dentro de una misma zona de disponibilidad o en varias zonas.</a:t>
            </a:r>
          </a:p>
        </p:txBody>
      </p:sp>
      <p:pic>
        <p:nvPicPr>
          <p:cNvPr id="6" name="5 Imagen" descr="cast-iron-integration-for-amazon-web-servic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27193" cy="1772816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395536" y="1556792"/>
            <a:ext cx="398159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Elastic</a:t>
            </a:r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Load </a:t>
            </a:r>
            <a:r>
              <a:rPr lang="es-E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Balancing</a:t>
            </a:r>
            <a:endParaRPr lang="es-E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492896"/>
            <a:ext cx="3766968" cy="247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es-ES" dirty="0" smtClean="0"/>
              <a:t>Características de EC2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7544" y="3140968"/>
            <a:ext cx="4320480" cy="2952328"/>
          </a:xfrm>
        </p:spPr>
        <p:txBody>
          <a:bodyPr>
            <a:normAutofit/>
          </a:bodyPr>
          <a:lstStyle/>
          <a:p>
            <a:pPr marL="0" indent="0">
              <a:buBlip>
                <a:blip r:embed="rId2"/>
              </a:buBlip>
            </a:pPr>
            <a:r>
              <a:rPr lang="es-ES" dirty="0" smtClean="0"/>
              <a:t>Diseñado para cargas de trabajo complejas.</a:t>
            </a:r>
          </a:p>
          <a:p>
            <a:pPr marL="0" indent="0">
              <a:buBlip>
                <a:blip r:embed="rId2"/>
              </a:buBlip>
            </a:pPr>
            <a:r>
              <a:rPr lang="es-ES" dirty="0" smtClean="0"/>
              <a:t>Instancias informáticas o GPU en clúster.</a:t>
            </a:r>
          </a:p>
          <a:p>
            <a:pPr marL="0" indent="0">
              <a:buBlip>
                <a:blip r:embed="rId2"/>
              </a:buBlip>
            </a:pPr>
            <a:r>
              <a:rPr lang="es-ES" dirty="0" smtClean="0"/>
              <a:t>Red de alto Rendimiento.</a:t>
            </a:r>
          </a:p>
        </p:txBody>
      </p:sp>
      <p:pic>
        <p:nvPicPr>
          <p:cNvPr id="6" name="5 Imagen" descr="cast-iron-integration-for-amazon-web-servic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27193" cy="1772816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395536" y="1556792"/>
            <a:ext cx="398159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Clústeres de Computación de alto rendimiento (HPC)</a:t>
            </a:r>
          </a:p>
        </p:txBody>
      </p:sp>
      <p:pic>
        <p:nvPicPr>
          <p:cNvPr id="9" name="8 Imagen" descr="HP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2348880"/>
            <a:ext cx="3552394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es-ES" dirty="0" smtClean="0"/>
              <a:t>Características de EC2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7544" y="2276872"/>
            <a:ext cx="4320480" cy="2952328"/>
          </a:xfrm>
        </p:spPr>
        <p:txBody>
          <a:bodyPr>
            <a:normAutofit/>
          </a:bodyPr>
          <a:lstStyle/>
          <a:p>
            <a:pPr marL="0" indent="0">
              <a:buBlip>
                <a:blip r:embed="rId2"/>
              </a:buBlip>
            </a:pPr>
            <a:r>
              <a:rPr lang="es-ES" dirty="0" smtClean="0"/>
              <a:t>Permite importar imágenes de equipos virtuales a instancias EC2.</a:t>
            </a:r>
          </a:p>
          <a:p>
            <a:pPr marL="0" indent="0">
              <a:buBlip>
                <a:blip r:embed="rId2"/>
              </a:buBlip>
            </a:pPr>
            <a:r>
              <a:rPr lang="es-ES" dirty="0" smtClean="0"/>
              <a:t>Mantiene la configuración.</a:t>
            </a:r>
          </a:p>
          <a:p>
            <a:pPr marL="0" indent="0">
              <a:buBlip>
                <a:blip r:embed="rId2"/>
              </a:buBlip>
            </a:pPr>
            <a:r>
              <a:rPr lang="es-ES" dirty="0" smtClean="0"/>
              <a:t>No tiene costo adicional.</a:t>
            </a:r>
          </a:p>
        </p:txBody>
      </p:sp>
      <p:pic>
        <p:nvPicPr>
          <p:cNvPr id="6" name="5 Imagen" descr="cast-iron-integration-for-amazon-web-servic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27193" cy="1772816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395536" y="1556792"/>
            <a:ext cx="398159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VM </a:t>
            </a:r>
            <a:r>
              <a:rPr lang="es-E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Import</a:t>
            </a:r>
            <a:endParaRPr lang="es-E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6 Imagen" descr="vmimpo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74446" y="1700808"/>
            <a:ext cx="4769554" cy="3477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es-ES" dirty="0" smtClean="0"/>
              <a:t>Instancias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7544" y="2276872"/>
            <a:ext cx="4320480" cy="2952328"/>
          </a:xfrm>
        </p:spPr>
        <p:txBody>
          <a:bodyPr>
            <a:normAutofit/>
          </a:bodyPr>
          <a:lstStyle/>
          <a:p>
            <a:pPr marL="0" indent="0">
              <a:buBlip>
                <a:blip r:embed="rId2"/>
              </a:buBlip>
            </a:pPr>
            <a:r>
              <a:rPr lang="es-ES" dirty="0" smtClean="0"/>
              <a:t>Micro </a:t>
            </a:r>
            <a:r>
              <a:rPr lang="es-ES" dirty="0" err="1" smtClean="0"/>
              <a:t>Instance</a:t>
            </a:r>
            <a:r>
              <a:rPr lang="es-ES" dirty="0" smtClean="0"/>
              <a:t> 613 MB de memoria, solo almacenamiento EBS, plataforma de 32 bits o 64 bits .</a:t>
            </a:r>
          </a:p>
        </p:txBody>
      </p:sp>
      <p:pic>
        <p:nvPicPr>
          <p:cNvPr id="6" name="5 Imagen" descr="cast-iron-integration-for-amazon-web-servic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27193" cy="1772816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395536" y="1556792"/>
            <a:ext cx="398159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Microinstancias</a:t>
            </a:r>
            <a:endParaRPr lang="es-E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9 Imagen" descr="man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1431910"/>
            <a:ext cx="4104456" cy="5426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es-ES" dirty="0" smtClean="0"/>
              <a:t>Instancias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7544" y="2276872"/>
            <a:ext cx="7992888" cy="3888432"/>
          </a:xfrm>
        </p:spPr>
        <p:txBody>
          <a:bodyPr>
            <a:normAutofit fontScale="85000" lnSpcReduction="20000"/>
          </a:bodyPr>
          <a:lstStyle/>
          <a:p>
            <a:pPr>
              <a:buBlip>
                <a:blip r:embed="rId2"/>
              </a:buBlip>
            </a:pPr>
            <a:r>
              <a:rPr lang="es-ES" b="1" dirty="0" smtClean="0"/>
              <a:t>Instancia pequeña:</a:t>
            </a:r>
            <a:r>
              <a:rPr lang="es-ES" dirty="0" smtClean="0"/>
              <a:t>1,7 GB de memoria, 1 unidad de sistemas EC2 (1 núcleo virtual con 1 unidad de sistemas EC2), 160 GB de almacenamiento de almacenamiento de instancia local, plataforma de 32 bits.</a:t>
            </a:r>
          </a:p>
          <a:p>
            <a:pPr>
              <a:buBlip>
                <a:blip r:embed="rId2"/>
              </a:buBlip>
            </a:pPr>
            <a:r>
              <a:rPr lang="es-ES" b="1" dirty="0" smtClean="0"/>
              <a:t>Instancia grande: </a:t>
            </a:r>
            <a:r>
              <a:rPr lang="es-ES" dirty="0" smtClean="0"/>
              <a:t>7,5 GB de memoria, 4 unidades de sistemas EC2 (2 núcleos virtuales con 2 unidades de sistemas EC2 cada uno), 850 GB de almacenamiento de instancias local, plataforma de 64 bits.</a:t>
            </a:r>
          </a:p>
          <a:p>
            <a:pPr>
              <a:buBlip>
                <a:blip r:embed="rId2"/>
              </a:buBlip>
            </a:pPr>
            <a:r>
              <a:rPr lang="es-ES" b="1" dirty="0" smtClean="0"/>
              <a:t>Instancia </a:t>
            </a:r>
            <a:r>
              <a:rPr lang="es-ES" b="1" dirty="0" err="1" smtClean="0"/>
              <a:t>extragrande</a:t>
            </a:r>
            <a:r>
              <a:rPr lang="es-ES" b="1" dirty="0" smtClean="0"/>
              <a:t>: </a:t>
            </a:r>
            <a:r>
              <a:rPr lang="es-ES" dirty="0" smtClean="0"/>
              <a:t>15 GB de memoria, 8 unidades de sistemas EC2 (4 núcleos virtuales con 2 unidades de sistemas EC2 cada uno), 1690 GB de almacenamiento de instancias local, plataforma de 64 bits.</a:t>
            </a:r>
            <a:endParaRPr lang="es-ES" dirty="0"/>
          </a:p>
        </p:txBody>
      </p:sp>
      <p:pic>
        <p:nvPicPr>
          <p:cNvPr id="6" name="5 Imagen" descr="cast-iron-integration-for-amazon-web-servic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27193" cy="1772816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395536" y="1556792"/>
            <a:ext cx="398159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Instancias Estándar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es-ES" dirty="0" smtClean="0"/>
              <a:t>Instancias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7544" y="2276872"/>
            <a:ext cx="7992888" cy="3888432"/>
          </a:xfrm>
        </p:spPr>
        <p:txBody>
          <a:bodyPr>
            <a:normAutofit fontScale="77500" lnSpcReduction="20000"/>
          </a:bodyPr>
          <a:lstStyle/>
          <a:p>
            <a:pPr>
              <a:buBlip>
                <a:blip r:embed="rId2"/>
              </a:buBlip>
            </a:pPr>
            <a:r>
              <a:rPr lang="es-ES" b="1" dirty="0" smtClean="0"/>
              <a:t>Instancia extra grande con memoria elevada:</a:t>
            </a:r>
            <a:r>
              <a:rPr lang="es-ES" dirty="0" smtClean="0"/>
              <a:t> 17,1 GB de memoria, 6,5 ECU (2 núcleos virtuales con 3,25 unidades de sistemas EC2 cada uno), 420 GB de almacenamiento de instancias local, plataforma de 64 bits.</a:t>
            </a:r>
          </a:p>
          <a:p>
            <a:pPr>
              <a:buBlip>
                <a:blip r:embed="rId2"/>
              </a:buBlip>
            </a:pPr>
            <a:r>
              <a:rPr lang="es-ES" b="1" dirty="0" smtClean="0"/>
              <a:t>Instancia extra grande doble con memoria elevada:</a:t>
            </a:r>
            <a:r>
              <a:rPr lang="es-ES" dirty="0" smtClean="0"/>
              <a:t> 34,2 GB de memoria, 13 unidades de sistemas EC2 (4 núcleos virtuales con 3,25 unidades de sistemas EC2 cada uno), 850 GB de almacenamiento de instancias local, plataforma de 64 bits.</a:t>
            </a:r>
          </a:p>
          <a:p>
            <a:pPr>
              <a:buBlip>
                <a:blip r:embed="rId2"/>
              </a:buBlip>
            </a:pPr>
            <a:r>
              <a:rPr lang="es-ES" b="1" dirty="0" smtClean="0"/>
              <a:t>Instancia extra grande cuádruple con memoria elevada:</a:t>
            </a:r>
            <a:r>
              <a:rPr lang="es-ES" dirty="0" smtClean="0"/>
              <a:t> 68,4 GB de memoria, 26 unidades de sistemas EC2 (8 núcleos virtuales con 3,25 unidades de sistemas EC2 cada uno), 1690 GB de almacenamiento de instancias local, plataforma de 64 bits.</a:t>
            </a:r>
            <a:endParaRPr lang="es-ES" dirty="0"/>
          </a:p>
        </p:txBody>
      </p:sp>
      <p:pic>
        <p:nvPicPr>
          <p:cNvPr id="6" name="5 Imagen" descr="cast-iron-integration-for-amazon-web-servic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27193" cy="1772816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395536" y="1556792"/>
            <a:ext cx="79928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Instancias con gran cantidad de memoria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es-ES" dirty="0" smtClean="0"/>
              <a:t>Instancias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7544" y="2276872"/>
            <a:ext cx="7992888" cy="3888432"/>
          </a:xfrm>
        </p:spPr>
        <p:txBody>
          <a:bodyPr>
            <a:normAutofit fontScale="92500" lnSpcReduction="10000"/>
          </a:bodyPr>
          <a:lstStyle/>
          <a:p>
            <a:pPr>
              <a:buBlip>
                <a:blip r:embed="rId2"/>
              </a:buBlip>
            </a:pPr>
            <a:r>
              <a:rPr lang="es-ES" b="1" dirty="0" smtClean="0"/>
              <a:t>Instancia media de CPU alta: </a:t>
            </a:r>
            <a:r>
              <a:rPr lang="es-ES" dirty="0" smtClean="0"/>
              <a:t>1,7 GB de memoria, 5 unidades de sistemas EC2 (2 núcleos virtuales con 2,5 unidades de sistemas EC2 cada uno), 350 GB de almacenamiento de instancias local, plataforma de 32 bits</a:t>
            </a:r>
          </a:p>
          <a:p>
            <a:pPr>
              <a:buBlip>
                <a:blip r:embed="rId2"/>
              </a:buBlip>
            </a:pPr>
            <a:r>
              <a:rPr lang="es-ES" b="1" dirty="0" smtClean="0"/>
              <a:t>Instancia extra grande de CPU elevada:</a:t>
            </a:r>
            <a:r>
              <a:rPr lang="es-ES" dirty="0" smtClean="0"/>
              <a:t> 7 GB de memoria, 20 unidades de sistemas EC2 (8 núcleos virtuales con 2,5 unidades de sistemas EC2 cada uno), 1690 GB de almacenamiento de instancias local, plataforma de 64 bits.</a:t>
            </a:r>
            <a:endParaRPr lang="es-ES" dirty="0"/>
          </a:p>
        </p:txBody>
      </p:sp>
      <p:pic>
        <p:nvPicPr>
          <p:cNvPr id="6" name="5 Imagen" descr="cast-iron-integration-for-amazon-web-servic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27193" cy="1772816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395536" y="1556792"/>
            <a:ext cx="79928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Instancias para CPU de alto rendimiento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es-ES" dirty="0" smtClean="0"/>
              <a:t>Instancias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7544" y="2276872"/>
            <a:ext cx="7992888" cy="3888432"/>
          </a:xfrm>
        </p:spPr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es-ES" b="1" dirty="0" smtClean="0"/>
              <a:t>Extra grande cuádruple de sistemas en clúster: </a:t>
            </a:r>
            <a:r>
              <a:rPr lang="es-ES" dirty="0" smtClean="0"/>
              <a:t>23 GB de memoria, 33,5 de unidades de sistema de EC2, 1690 GB de almacenamiento de instancias local, plataforma de 64 bits, Ethernet de 10 </a:t>
            </a:r>
            <a:r>
              <a:rPr lang="es-ES" dirty="0" err="1" smtClean="0"/>
              <a:t>Gigabits</a:t>
            </a:r>
            <a:r>
              <a:rPr lang="es-ES" dirty="0" smtClean="0"/>
              <a:t>.</a:t>
            </a:r>
          </a:p>
          <a:p>
            <a:pPr>
              <a:buBlip>
                <a:blip r:embed="rId2"/>
              </a:buBlip>
            </a:pPr>
            <a:r>
              <a:rPr lang="es-ES" b="1" dirty="0" smtClean="0"/>
              <a:t>Extra grande óctuple de sistemas en clúster:</a:t>
            </a:r>
            <a:r>
              <a:rPr lang="es-ES" dirty="0" smtClean="0"/>
              <a:t> 60.5 GB de memoria, 88 de unidades de sistema de EC2, 3370 GB de almacenamiento de instancias local, plataforma de 64 bits, Ethernet de 10 </a:t>
            </a:r>
            <a:r>
              <a:rPr lang="es-ES" dirty="0" err="1" smtClean="0"/>
              <a:t>Gigabits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6" name="5 Imagen" descr="cast-iron-integration-for-amazon-web-servic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27193" cy="1772816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395536" y="1556792"/>
            <a:ext cx="79928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Instancias informáticas en clúster.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es-ES" dirty="0" smtClean="0"/>
              <a:t>Instancias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7544" y="2276872"/>
            <a:ext cx="7992888" cy="2592288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s-ES" b="1" dirty="0" smtClean="0"/>
              <a:t>Extra grande cuádruple con GPU en clúster: </a:t>
            </a:r>
            <a:r>
              <a:rPr lang="es-ES" dirty="0" smtClean="0"/>
              <a:t>22 GB de memoria, 33,5 unidades de sistemas EC2, 2 GPU NVIDIA Tesla “Fermi” M2050, 1690 GB de almacenamiento de instancias local, plataforma de 64 bits, Ethernet de 10 </a:t>
            </a:r>
            <a:r>
              <a:rPr lang="es-ES" dirty="0" err="1" smtClean="0"/>
              <a:t>Gigabits</a:t>
            </a:r>
            <a:endParaRPr lang="es-ES" dirty="0"/>
          </a:p>
        </p:txBody>
      </p:sp>
      <p:pic>
        <p:nvPicPr>
          <p:cNvPr id="6" name="5 Imagen" descr="cast-iron-integration-for-amazon-web-servic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27193" cy="1772816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395536" y="1556792"/>
            <a:ext cx="79928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Instancias de GPU para clústeres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899592" y="4869160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/>
              <a:t>*</a:t>
            </a:r>
            <a:r>
              <a:rPr lang="es-ES" i="1" dirty="0" err="1" smtClean="0"/>
              <a:t>Ûnidad</a:t>
            </a:r>
            <a:r>
              <a:rPr lang="es-ES" i="1" dirty="0" smtClean="0"/>
              <a:t> de sistemas de EC2: Una unidad de sistemas EC2 proporciona la capacidad de CPU equivalente de un procesador </a:t>
            </a:r>
            <a:r>
              <a:rPr lang="es-ES" i="1" dirty="0" err="1" smtClean="0"/>
              <a:t>Opteron</a:t>
            </a:r>
            <a:r>
              <a:rPr lang="es-ES" i="1" dirty="0" smtClean="0"/>
              <a:t> 2007 o </a:t>
            </a:r>
            <a:r>
              <a:rPr lang="es-ES" i="1" dirty="0" err="1" smtClean="0"/>
              <a:t>Xeon</a:t>
            </a:r>
            <a:r>
              <a:rPr lang="es-ES" i="1" dirty="0" smtClean="0"/>
              <a:t> 2007 de 1,0-1,2 </a:t>
            </a:r>
            <a:r>
              <a:rPr lang="es-ES" i="1" dirty="0" err="1" smtClean="0"/>
              <a:t>GHz.</a:t>
            </a:r>
            <a:endParaRPr lang="es-E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es-ES" dirty="0" smtClean="0"/>
              <a:t>Agenda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es-ES" dirty="0" smtClean="0"/>
              <a:t>Cloud Computing.</a:t>
            </a:r>
          </a:p>
          <a:p>
            <a:pPr>
              <a:buBlip>
                <a:blip r:embed="rId2"/>
              </a:buBlip>
            </a:pPr>
            <a:r>
              <a:rPr lang="es-ES" dirty="0" smtClean="0"/>
              <a:t>Amazon EC2.</a:t>
            </a:r>
          </a:p>
          <a:p>
            <a:pPr>
              <a:buBlip>
                <a:blip r:embed="rId2"/>
              </a:buBlip>
            </a:pPr>
            <a:r>
              <a:rPr lang="es-ES" dirty="0" smtClean="0"/>
              <a:t>Características.</a:t>
            </a:r>
          </a:p>
          <a:p>
            <a:pPr>
              <a:buBlip>
                <a:blip r:embed="rId2"/>
              </a:buBlip>
            </a:pPr>
            <a:r>
              <a:rPr lang="es-ES" dirty="0" smtClean="0"/>
              <a:t>Tipos Instancias.</a:t>
            </a:r>
          </a:p>
          <a:p>
            <a:pPr>
              <a:buBlip>
                <a:blip r:embed="rId2"/>
              </a:buBlip>
            </a:pPr>
            <a:r>
              <a:rPr lang="es-ES" dirty="0" smtClean="0"/>
              <a:t>Costes.</a:t>
            </a:r>
          </a:p>
          <a:p>
            <a:pPr>
              <a:buBlip>
                <a:blip r:embed="rId2"/>
              </a:buBlip>
            </a:pPr>
            <a:r>
              <a:rPr lang="es-ES" dirty="0" smtClean="0"/>
              <a:t>Situación Actual.</a:t>
            </a:r>
          </a:p>
          <a:p>
            <a:pPr>
              <a:buBlip>
                <a:blip r:embed="rId2"/>
              </a:buBlip>
            </a:pPr>
            <a:r>
              <a:rPr lang="es-ES" dirty="0" smtClean="0"/>
              <a:t>Ejemplo.</a:t>
            </a:r>
          </a:p>
          <a:p>
            <a:pPr>
              <a:buBlip>
                <a:blip r:embed="rId2"/>
              </a:buBlip>
            </a:pPr>
            <a:r>
              <a:rPr lang="es-ES" dirty="0" smtClean="0"/>
              <a:t>Conclusiones.</a:t>
            </a:r>
          </a:p>
        </p:txBody>
      </p:sp>
      <p:pic>
        <p:nvPicPr>
          <p:cNvPr id="6" name="5 Imagen" descr="cast-iron-integration-for-amazon-web-servic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27193" cy="177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es-ES" dirty="0" smtClean="0"/>
              <a:t>Costos</a:t>
            </a: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775"/>
            <a:ext cx="6924675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cast-iron-integration-for-amazon-web-servic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27193" cy="177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es-ES" dirty="0" smtClean="0"/>
              <a:t>Uso actual</a:t>
            </a:r>
            <a:endParaRPr lang="es-ES" dirty="0"/>
          </a:p>
        </p:txBody>
      </p:sp>
      <p:pic>
        <p:nvPicPr>
          <p:cNvPr id="6" name="5 Imagen" descr="cast-iron-integration-for-amazon-web-servic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27193" cy="1772816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988840"/>
            <a:ext cx="680812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467544" y="6093296"/>
            <a:ext cx="8487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 smtClean="0"/>
              <a:t>*Tomado de :  http://www.jackofallclouds.com/2011/01/state-of-the-cloud-january-201/</a:t>
            </a:r>
            <a:endParaRPr lang="es-E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es-ES" dirty="0" smtClean="0"/>
              <a:t>Ejemplo</a:t>
            </a:r>
            <a:endParaRPr lang="es-ES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Levantar un servidor Ubuntu, con </a:t>
            </a:r>
            <a:r>
              <a:rPr lang="es-ES" dirty="0" err="1" smtClean="0"/>
              <a:t>phpMyAdmin</a:t>
            </a:r>
            <a:r>
              <a:rPr lang="es-ES" dirty="0" smtClean="0"/>
              <a:t>, para la gestión de base de datos.</a:t>
            </a:r>
            <a:endParaRPr lang="es-ES" dirty="0"/>
          </a:p>
        </p:txBody>
      </p:sp>
      <p:pic>
        <p:nvPicPr>
          <p:cNvPr id="6" name="5 Imagen" descr="cast-iron-integration-for-amazon-web-servic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27193" cy="1772816"/>
          </a:xfrm>
          <a:prstGeom prst="rect">
            <a:avLst/>
          </a:prstGeom>
        </p:spPr>
      </p:pic>
      <p:pic>
        <p:nvPicPr>
          <p:cNvPr id="9" name="8 Imagen" descr="ubunt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3645024"/>
            <a:ext cx="2088232" cy="2088232"/>
          </a:xfrm>
          <a:prstGeom prst="rect">
            <a:avLst/>
          </a:prstGeom>
        </p:spPr>
      </p:pic>
      <p:pic>
        <p:nvPicPr>
          <p:cNvPr id="10" name="9 Imagen" descr="phpmyadm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3356992"/>
            <a:ext cx="2841772" cy="2010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es-ES" dirty="0" smtClean="0"/>
              <a:t>Conclusiones</a:t>
            </a:r>
            <a:endParaRPr lang="es-ES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es-ES" dirty="0" smtClean="0"/>
              <a:t>Se reduce el tiempo de adquirir un servidor e iniciarlo.</a:t>
            </a:r>
          </a:p>
          <a:p>
            <a:pPr>
              <a:buBlip>
                <a:blip r:embed="rId2"/>
              </a:buBlip>
            </a:pPr>
            <a:r>
              <a:rPr lang="es-ES" dirty="0" smtClean="0"/>
              <a:t>Escalabilidad de la capacidad en segundos.</a:t>
            </a:r>
          </a:p>
          <a:p>
            <a:pPr>
              <a:buBlip>
                <a:blip r:embed="rId2"/>
              </a:buBlip>
            </a:pPr>
            <a:r>
              <a:rPr lang="es-ES" dirty="0" smtClean="0"/>
              <a:t>Se paga sólo por el tiempo de uso de la capacidad.</a:t>
            </a:r>
          </a:p>
          <a:p>
            <a:pPr>
              <a:buBlip>
                <a:blip r:embed="rId2"/>
              </a:buBlip>
            </a:pPr>
            <a:r>
              <a:rPr lang="es-ES" dirty="0" smtClean="0"/>
              <a:t>Sirve tanto para aplicaciones livianas como para aplicaciones pesadas.</a:t>
            </a:r>
          </a:p>
          <a:p>
            <a:pPr>
              <a:buBlip>
                <a:blip r:embed="rId2"/>
              </a:buBlip>
            </a:pPr>
            <a:r>
              <a:rPr lang="es-ES" dirty="0" smtClean="0"/>
              <a:t>Podemos utilizar software que no es propietario.</a:t>
            </a:r>
            <a:endParaRPr lang="es-ES" dirty="0"/>
          </a:p>
        </p:txBody>
      </p:sp>
      <p:pic>
        <p:nvPicPr>
          <p:cNvPr id="6" name="5 Imagen" descr="cast-iron-integration-for-amazon-web-servic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27193" cy="177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es-ES" dirty="0" smtClean="0"/>
              <a:t>Conclusiones</a:t>
            </a:r>
            <a:endParaRPr lang="es-ES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s-ES" dirty="0" smtClean="0"/>
              <a:t>No debemos preocuparnos por el mantenimiento y manejo del hardware.</a:t>
            </a:r>
          </a:p>
          <a:p>
            <a:pPr>
              <a:buBlip>
                <a:blip r:embed="rId2"/>
              </a:buBlip>
            </a:pPr>
            <a:r>
              <a:rPr lang="es-ES" dirty="0" smtClean="0"/>
              <a:t>Ubicación en diferentes puntos geográficos.</a:t>
            </a:r>
          </a:p>
          <a:p>
            <a:pPr>
              <a:buBlip>
                <a:blip r:embed="rId2"/>
              </a:buBlip>
            </a:pPr>
            <a:r>
              <a:rPr lang="es-ES" dirty="0" smtClean="0"/>
              <a:t>Fácil manejo del servicio.</a:t>
            </a:r>
          </a:p>
          <a:p>
            <a:pPr>
              <a:buBlip>
                <a:blip r:embed="rId2"/>
              </a:buBlip>
            </a:pPr>
            <a:r>
              <a:rPr lang="es-ES" dirty="0" smtClean="0"/>
              <a:t>Tener presente que ningún servicio o sistema es infalible.</a:t>
            </a:r>
            <a:endParaRPr lang="es-ES" dirty="0"/>
          </a:p>
        </p:txBody>
      </p:sp>
      <p:pic>
        <p:nvPicPr>
          <p:cNvPr id="6" name="5 Imagen" descr="cast-iron-integration-for-amazon-web-servic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27193" cy="177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es-ES" dirty="0" smtClean="0"/>
              <a:t>Referencias</a:t>
            </a:r>
            <a:endParaRPr lang="es-ES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824536"/>
          </a:xfrm>
        </p:spPr>
        <p:txBody>
          <a:bodyPr>
            <a:normAutofit fontScale="62500" lnSpcReduction="20000"/>
          </a:bodyPr>
          <a:lstStyle/>
          <a:p>
            <a:pPr>
              <a:buBlip>
                <a:blip r:embed="rId2"/>
              </a:buBlip>
            </a:pPr>
            <a:r>
              <a:rPr lang="es-ES" dirty="0" err="1" smtClean="0"/>
              <a:t>World</a:t>
            </a:r>
            <a:r>
              <a:rPr lang="es-ES" dirty="0" smtClean="0"/>
              <a:t> </a:t>
            </a:r>
            <a:r>
              <a:rPr lang="es-ES" dirty="0" err="1" smtClean="0"/>
              <a:t>Wide</a:t>
            </a:r>
            <a:r>
              <a:rPr lang="es-ES" dirty="0" smtClean="0"/>
              <a:t> Web </a:t>
            </a:r>
            <a:r>
              <a:rPr lang="es-ES" dirty="0" err="1" smtClean="0"/>
              <a:t>Consortium</a:t>
            </a:r>
            <a:r>
              <a:rPr lang="es-ES" dirty="0" smtClean="0"/>
              <a:t>(W3C), </a:t>
            </a:r>
            <a:r>
              <a:rPr lang="es-ES" i="1" dirty="0" smtClean="0"/>
              <a:t>Web </a:t>
            </a:r>
            <a:r>
              <a:rPr lang="es-ES" i="1" dirty="0" err="1" smtClean="0"/>
              <a:t>Services</a:t>
            </a:r>
            <a:r>
              <a:rPr lang="es-ES" i="1" dirty="0" smtClean="0"/>
              <a:t> </a:t>
            </a:r>
            <a:r>
              <a:rPr lang="es-ES" i="1" dirty="0" err="1" smtClean="0"/>
              <a:t>Glossary</a:t>
            </a:r>
            <a:r>
              <a:rPr lang="es-ES" i="1" dirty="0" smtClean="0"/>
              <a:t>. </a:t>
            </a:r>
            <a:r>
              <a:rPr lang="es-ES" dirty="0" smtClean="0"/>
              <a:t>Recuperado el 8 de enero del 2012 de: </a:t>
            </a:r>
            <a:r>
              <a:rPr lang="es-ES" dirty="0" smtClean="0">
                <a:hlinkClick r:id="rId3"/>
              </a:rPr>
              <a:t>http://www.w3.org/TR/ws-gloss/</a:t>
            </a:r>
            <a:r>
              <a:rPr lang="es-ES" dirty="0" smtClean="0"/>
              <a:t> </a:t>
            </a:r>
          </a:p>
          <a:p>
            <a:pPr>
              <a:buBlip>
                <a:blip r:embed="rId2"/>
              </a:buBlip>
            </a:pPr>
            <a:r>
              <a:rPr lang="es-ES" dirty="0" smtClean="0"/>
              <a:t>Universidad de Málaga, Enciclopedia virtual. Carlos Arturo Vega </a:t>
            </a:r>
            <a:r>
              <a:rPr lang="es-ES" dirty="0" err="1" smtClean="0"/>
              <a:t>Lebrún</a:t>
            </a:r>
            <a:r>
              <a:rPr lang="es-ES" dirty="0" smtClean="0"/>
              <a:t>. </a:t>
            </a:r>
            <a:r>
              <a:rPr lang="es-ES" i="1" dirty="0" smtClean="0"/>
              <a:t>Integración de herramientas de tecnologías de información "portales colaborativos de trabajo" como soporte en la administración del conocimiento. </a:t>
            </a:r>
            <a:r>
              <a:rPr lang="es-ES" dirty="0" smtClean="0"/>
              <a:t>Recuperado el 8 de enero del 2012 de: </a:t>
            </a:r>
            <a:r>
              <a:rPr lang="es-ES" dirty="0" smtClean="0">
                <a:hlinkClick r:id="rId4"/>
              </a:rPr>
              <a:t>http://www.eumed.net/tesis/2007/cavl/Beneficios%20de%20los%20servicios%20Web.htm</a:t>
            </a:r>
            <a:r>
              <a:rPr lang="es-ES" dirty="0" smtClean="0"/>
              <a:t> </a:t>
            </a:r>
          </a:p>
          <a:p>
            <a:pPr>
              <a:buBlip>
                <a:blip r:embed="rId2"/>
              </a:buBlip>
            </a:pPr>
            <a:r>
              <a:rPr lang="es-ES" dirty="0" err="1" smtClean="0"/>
              <a:t>Wikipedia</a:t>
            </a:r>
            <a:r>
              <a:rPr lang="es-ES" dirty="0" smtClean="0"/>
              <a:t>, </a:t>
            </a:r>
            <a:r>
              <a:rPr lang="es-ES" i="1" dirty="0" smtClean="0"/>
              <a:t>Servicio Web. </a:t>
            </a:r>
            <a:r>
              <a:rPr lang="es-ES" dirty="0" smtClean="0"/>
              <a:t>Recuperado el 8 de enero del 2012 de: </a:t>
            </a:r>
            <a:r>
              <a:rPr lang="es-ES" dirty="0" smtClean="0">
                <a:hlinkClick r:id="rId3"/>
              </a:rPr>
              <a:t>http://www.w3.org/TR/ws-gloss/</a:t>
            </a:r>
            <a:r>
              <a:rPr lang="es-ES" dirty="0" smtClean="0"/>
              <a:t> </a:t>
            </a:r>
          </a:p>
          <a:p>
            <a:pPr>
              <a:buBlip>
                <a:blip r:embed="rId2"/>
              </a:buBlip>
            </a:pPr>
            <a:r>
              <a:rPr lang="es-ES" dirty="0" smtClean="0"/>
              <a:t>Amazon, </a:t>
            </a:r>
            <a:r>
              <a:rPr lang="es-ES" i="1" dirty="0" smtClean="0"/>
              <a:t>Acerca de AWS. </a:t>
            </a:r>
            <a:r>
              <a:rPr lang="es-ES" dirty="0" smtClean="0"/>
              <a:t>Recuperado el 8 de enero del 2012 de: </a:t>
            </a:r>
            <a:r>
              <a:rPr lang="es-ES" dirty="0" smtClean="0">
                <a:hlinkClick r:id="rId5"/>
              </a:rPr>
              <a:t>http://aws.amazon.com/es/what-is-aws//188-5065168-7892731/</a:t>
            </a:r>
            <a:r>
              <a:rPr lang="es-ES" dirty="0" smtClean="0"/>
              <a:t> </a:t>
            </a:r>
          </a:p>
          <a:p>
            <a:pPr>
              <a:buBlip>
                <a:blip r:embed="rId2"/>
              </a:buBlip>
            </a:pPr>
            <a:r>
              <a:rPr lang="es-ES" dirty="0" smtClean="0"/>
              <a:t>Amazon, </a:t>
            </a:r>
            <a:r>
              <a:rPr lang="es-ES" i="1" dirty="0" smtClean="0"/>
              <a:t>Productos y servicios. </a:t>
            </a:r>
            <a:r>
              <a:rPr lang="es-ES" dirty="0" smtClean="0"/>
              <a:t>Recuperado el 8 de enero del 2012 de: </a:t>
            </a:r>
            <a:r>
              <a:rPr lang="es-ES" dirty="0" smtClean="0">
                <a:hlinkClick r:id="rId6"/>
              </a:rPr>
              <a:t>http://aws.amazon.com/es/products/</a:t>
            </a:r>
            <a:r>
              <a:rPr lang="es-ES" dirty="0" smtClean="0"/>
              <a:t> </a:t>
            </a:r>
          </a:p>
          <a:p>
            <a:pPr>
              <a:buBlip>
                <a:blip r:embed="rId2"/>
              </a:buBlip>
            </a:pPr>
            <a:r>
              <a:rPr lang="es-ES" dirty="0" smtClean="0"/>
              <a:t>Jack of </a:t>
            </a:r>
            <a:r>
              <a:rPr lang="es-ES" dirty="0" err="1" smtClean="0"/>
              <a:t>all</a:t>
            </a:r>
            <a:r>
              <a:rPr lang="es-ES" dirty="0" smtClean="0"/>
              <a:t> </a:t>
            </a:r>
            <a:r>
              <a:rPr lang="es-ES" dirty="0" err="1" smtClean="0"/>
              <a:t>Clouds</a:t>
            </a:r>
            <a:r>
              <a:rPr lang="es-ES" dirty="0" smtClean="0"/>
              <a:t>, </a:t>
            </a:r>
            <a:r>
              <a:rPr lang="es-ES" i="1" dirty="0" err="1" smtClean="0"/>
              <a:t>State</a:t>
            </a:r>
            <a:r>
              <a:rPr lang="es-ES" i="1" dirty="0" smtClean="0"/>
              <a:t> of </a:t>
            </a:r>
            <a:r>
              <a:rPr lang="es-ES" i="1" dirty="0" err="1" smtClean="0"/>
              <a:t>the</a:t>
            </a:r>
            <a:r>
              <a:rPr lang="es-ES" i="1" dirty="0" smtClean="0"/>
              <a:t> </a:t>
            </a:r>
            <a:r>
              <a:rPr lang="es-ES" i="1" dirty="0" err="1" smtClean="0"/>
              <a:t>cloud-January</a:t>
            </a:r>
            <a:r>
              <a:rPr lang="es-ES" i="1" dirty="0" smtClean="0"/>
              <a:t> 2011</a:t>
            </a:r>
            <a:r>
              <a:rPr lang="es-ES" dirty="0" smtClean="0"/>
              <a:t>. Recuperado el 20 de enero del 2012 de: http://www.jackofallclouds.com/2011/01/state-of-the-cloud-january-201/</a:t>
            </a:r>
            <a:endParaRPr lang="es-ES" dirty="0"/>
          </a:p>
        </p:txBody>
      </p:sp>
      <p:pic>
        <p:nvPicPr>
          <p:cNvPr id="6" name="5 Imagen" descr="cast-iron-integration-for-amazon-web-service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227193" cy="177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es-ES" dirty="0" smtClean="0"/>
              <a:t>Qué es Cloud Computing?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4525963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s-ES" dirty="0" smtClean="0"/>
              <a:t>Capacidad de ofrecer servicios  a través de Internet, por lo que no debemos preocuparnos por la gestión y mantenimiento de la </a:t>
            </a:r>
            <a:r>
              <a:rPr lang="es-ES" dirty="0" err="1" smtClean="0"/>
              <a:t>infraestructuta</a:t>
            </a:r>
            <a:r>
              <a:rPr lang="es-ES" dirty="0" smtClean="0"/>
              <a:t> que mantiene dichos servicios.</a:t>
            </a:r>
          </a:p>
        </p:txBody>
      </p:sp>
      <p:pic>
        <p:nvPicPr>
          <p:cNvPr id="6" name="5 Imagen" descr="cast-iron-integration-for-amazon-web-servic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27193" cy="177281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556792"/>
            <a:ext cx="27146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es-ES" dirty="0" smtClean="0"/>
              <a:t>Qué es Amazon EC2?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s-ES" dirty="0" smtClean="0"/>
              <a:t>Hardware como servicio:</a:t>
            </a:r>
          </a:p>
          <a:p>
            <a:pPr marL="0" indent="0">
              <a:buNone/>
            </a:pPr>
            <a:r>
              <a:rPr lang="es-ES" i="1" dirty="0" smtClean="0"/>
              <a:t>“Amazon </a:t>
            </a:r>
            <a:r>
              <a:rPr lang="es-ES" i="1" dirty="0" err="1" smtClean="0"/>
              <a:t>Elastic</a:t>
            </a:r>
            <a:r>
              <a:rPr lang="es-ES" i="1" dirty="0" smtClean="0"/>
              <a:t> Compute Cloud (Amazon EC2) es un servicio web que proporciona capacidad informática con tamaño modificable en la nube. Está diseñado para facilitar a los desarrolladores recursos informáticos escalables y basados en web”.</a:t>
            </a:r>
          </a:p>
          <a:p>
            <a:pPr>
              <a:buNone/>
            </a:pPr>
            <a:endParaRPr lang="es-ES" dirty="0" smtClean="0"/>
          </a:p>
        </p:txBody>
      </p:sp>
      <p:pic>
        <p:nvPicPr>
          <p:cNvPr id="6" name="5 Imagen" descr="cast-iron-integration-for-amazon-web-servic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27193" cy="177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es-ES" dirty="0" smtClean="0"/>
              <a:t>Características de EC2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3568" y="2780928"/>
            <a:ext cx="3538736" cy="2908920"/>
          </a:xfrm>
        </p:spPr>
        <p:txBody>
          <a:bodyPr>
            <a:normAutofit fontScale="92500" lnSpcReduction="20000"/>
          </a:bodyPr>
          <a:lstStyle/>
          <a:p>
            <a:pPr>
              <a:buBlip>
                <a:blip r:embed="rId2"/>
              </a:buBlip>
            </a:pPr>
            <a:r>
              <a:rPr lang="es-ES" dirty="0" smtClean="0"/>
              <a:t>Básicamente son los </a:t>
            </a:r>
            <a:r>
              <a:rPr lang="es-ES" dirty="0" err="1" smtClean="0"/>
              <a:t>vólumenes</a:t>
            </a:r>
            <a:r>
              <a:rPr lang="es-ES" dirty="0" smtClean="0"/>
              <a:t> de almacenamiento pueden servir de arranque de una instancia, o se pueden adicionar a una instancia. </a:t>
            </a:r>
          </a:p>
          <a:p>
            <a:pPr>
              <a:buNone/>
            </a:pPr>
            <a:endParaRPr lang="es-ES" dirty="0" smtClean="0"/>
          </a:p>
        </p:txBody>
      </p:sp>
      <p:pic>
        <p:nvPicPr>
          <p:cNvPr id="5" name="4 Marcador de contenido" descr="EB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228184" y="1988840"/>
            <a:ext cx="2066925" cy="1866900"/>
          </a:xfrm>
        </p:spPr>
      </p:pic>
      <p:pic>
        <p:nvPicPr>
          <p:cNvPr id="6" name="5 Imagen" descr="cast-iron-integration-for-amazon-web-servic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227193" cy="1772816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395536" y="1556792"/>
            <a:ext cx="398159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Amazon </a:t>
            </a:r>
            <a:r>
              <a:rPr lang="es-E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Elastic</a:t>
            </a:r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Block </a:t>
            </a:r>
            <a:r>
              <a:rPr lang="es-E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Store</a:t>
            </a:r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(EBS).</a:t>
            </a:r>
            <a:endParaRPr lang="es-E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156176" y="4221088"/>
            <a:ext cx="25202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*Configurable desde 1Gb hasta 1Tb.</a:t>
            </a:r>
          </a:p>
          <a:p>
            <a:r>
              <a:rPr lang="es-ES" sz="2000" i="1" dirty="0" smtClean="0"/>
              <a:t>*Se pueden asociar varios </a:t>
            </a:r>
            <a:r>
              <a:rPr lang="es-ES" sz="2000" i="1" dirty="0" smtClean="0"/>
              <a:t>volúmenes </a:t>
            </a:r>
            <a:r>
              <a:rPr lang="es-ES" sz="2000" i="1" dirty="0" smtClean="0"/>
              <a:t>a una instancia</a:t>
            </a:r>
            <a:endParaRPr lang="es-E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es-ES" dirty="0" smtClean="0"/>
              <a:t>Características de EC2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3568" y="2780928"/>
            <a:ext cx="3538736" cy="2908920"/>
          </a:xfrm>
        </p:spPr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es-ES" dirty="0" smtClean="0"/>
              <a:t>Se pueden colocar varias instancias en distintas ubicaciones.</a:t>
            </a:r>
          </a:p>
          <a:p>
            <a:pPr>
              <a:buBlip>
                <a:blip r:embed="rId2"/>
              </a:buBlip>
            </a:pPr>
            <a:r>
              <a:rPr lang="es-ES" dirty="0" smtClean="0"/>
              <a:t>Disponibilidad de 99.95% en cada región</a:t>
            </a:r>
          </a:p>
          <a:p>
            <a:pPr>
              <a:buNone/>
            </a:pPr>
            <a:endParaRPr lang="es-ES" dirty="0" smtClean="0"/>
          </a:p>
        </p:txBody>
      </p:sp>
      <p:pic>
        <p:nvPicPr>
          <p:cNvPr id="6" name="5 Imagen" descr="cast-iron-integration-for-amazon-web-servic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27193" cy="1772816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395536" y="1556792"/>
            <a:ext cx="398159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Varias ubicaciones</a:t>
            </a:r>
            <a:endParaRPr lang="es-E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420888"/>
            <a:ext cx="45720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4427984" y="5229200"/>
            <a:ext cx="4392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/>
              <a:t>Este de EE. UU. (Virginia del Norte), Oeste de EE. UU. (Oregón), Oeste de EE. UU. (California del Norte), UE (Irlanda), Asia-Pacífico (Singapur), Asia-Pacífico (Tokio), Sudamérica (São Paulo) y AWS </a:t>
            </a:r>
            <a:r>
              <a:rPr lang="es-ES" i="1" dirty="0" err="1" smtClean="0"/>
              <a:t>GovCloud</a:t>
            </a:r>
            <a:r>
              <a:rPr lang="es-ES" i="1" dirty="0" smtClean="0"/>
              <a:t>.</a:t>
            </a:r>
            <a:endParaRPr lang="es-E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es-ES" dirty="0" smtClean="0"/>
              <a:t>Características de EC2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3568" y="2780928"/>
            <a:ext cx="3538736" cy="2908920"/>
          </a:xfrm>
        </p:spPr>
        <p:txBody>
          <a:bodyPr>
            <a:normAutofit fontScale="92500" lnSpcReduction="10000"/>
          </a:bodyPr>
          <a:lstStyle/>
          <a:p>
            <a:pPr>
              <a:buBlip>
                <a:blip r:embed="rId2"/>
              </a:buBlip>
            </a:pPr>
            <a:r>
              <a:rPr lang="es-ES" dirty="0" smtClean="0"/>
              <a:t>Dirección IP asociada a una cuenta.</a:t>
            </a:r>
          </a:p>
          <a:p>
            <a:pPr>
              <a:buBlip>
                <a:blip r:embed="rId2"/>
              </a:buBlip>
            </a:pPr>
            <a:r>
              <a:rPr lang="es-ES" dirty="0" smtClean="0"/>
              <a:t>Si una instancia falla, le podemos reasignar esa misma IP a una instancia de sustitución.</a:t>
            </a:r>
          </a:p>
          <a:p>
            <a:pPr>
              <a:buNone/>
            </a:pPr>
            <a:endParaRPr lang="es-ES" dirty="0" smtClean="0"/>
          </a:p>
        </p:txBody>
      </p:sp>
      <p:pic>
        <p:nvPicPr>
          <p:cNvPr id="6" name="5 Imagen" descr="cast-iron-integration-for-amazon-web-servic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27193" cy="1772816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395536" y="1556792"/>
            <a:ext cx="398159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Elastic</a:t>
            </a:r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IP </a:t>
            </a:r>
            <a:r>
              <a:rPr lang="es-E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Address</a:t>
            </a:r>
            <a:endParaRPr lang="es-E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10 Imagen" descr="i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35590" y="2566565"/>
            <a:ext cx="1104762" cy="2374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es-ES" dirty="0" smtClean="0"/>
              <a:t>Características de EC2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3568" y="2780928"/>
            <a:ext cx="3538736" cy="3456384"/>
          </a:xfrm>
        </p:spPr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es-ES" dirty="0" smtClean="0"/>
              <a:t>Red Virtual.</a:t>
            </a:r>
          </a:p>
          <a:p>
            <a:pPr>
              <a:buBlip>
                <a:blip r:embed="rId2"/>
              </a:buBlip>
            </a:pPr>
            <a:r>
              <a:rPr lang="es-ES" dirty="0" smtClean="0"/>
              <a:t>Se puede:</a:t>
            </a:r>
          </a:p>
          <a:p>
            <a:pPr>
              <a:buNone/>
            </a:pPr>
            <a:r>
              <a:rPr lang="es-ES" dirty="0" smtClean="0"/>
              <a:t>Definir Topología.</a:t>
            </a:r>
          </a:p>
          <a:p>
            <a:pPr>
              <a:buNone/>
            </a:pPr>
            <a:r>
              <a:rPr lang="es-ES" dirty="0" smtClean="0"/>
              <a:t>Selección de rangos IP.</a:t>
            </a:r>
          </a:p>
          <a:p>
            <a:pPr>
              <a:buNone/>
            </a:pPr>
            <a:r>
              <a:rPr lang="es-ES" dirty="0" smtClean="0"/>
              <a:t>Creación de subredes.</a:t>
            </a:r>
          </a:p>
          <a:p>
            <a:pPr>
              <a:buNone/>
            </a:pPr>
            <a:r>
              <a:rPr lang="es-ES" dirty="0" smtClean="0"/>
              <a:t>Tablas de ruta.</a:t>
            </a:r>
          </a:p>
          <a:p>
            <a:pPr>
              <a:buNone/>
            </a:pPr>
            <a:r>
              <a:rPr lang="es-ES" dirty="0" smtClean="0"/>
              <a:t>Puertas de enlace.</a:t>
            </a:r>
          </a:p>
          <a:p>
            <a:pPr>
              <a:buNone/>
            </a:pPr>
            <a:endParaRPr lang="es-ES" dirty="0" smtClean="0"/>
          </a:p>
        </p:txBody>
      </p:sp>
      <p:pic>
        <p:nvPicPr>
          <p:cNvPr id="6" name="5 Imagen" descr="cast-iron-integration-for-amazon-web-servic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27193" cy="1772816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395536" y="1556792"/>
            <a:ext cx="398159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Amazon Virtual </a:t>
            </a:r>
            <a:r>
              <a:rPr lang="es-E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Private</a:t>
            </a:r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Cloud</a:t>
            </a:r>
            <a:endParaRPr lang="es-E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6 Imagen" descr="Amazon Clou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2132856"/>
            <a:ext cx="4456086" cy="3043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es-ES" dirty="0" smtClean="0"/>
              <a:t>Características de EC2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3568" y="2204864"/>
            <a:ext cx="4320480" cy="4032448"/>
          </a:xfrm>
        </p:spPr>
        <p:txBody>
          <a:bodyPr>
            <a:normAutofit fontScale="92500" lnSpcReduction="20000"/>
          </a:bodyPr>
          <a:lstStyle/>
          <a:p>
            <a:pPr marL="0" indent="0">
              <a:buBlip>
                <a:blip r:embed="rId2"/>
              </a:buBlip>
            </a:pPr>
            <a:r>
              <a:rPr lang="es-ES" dirty="0" smtClean="0"/>
              <a:t>Podemos supervisar:</a:t>
            </a:r>
          </a:p>
          <a:p>
            <a:pPr marL="0" indent="0">
              <a:buNone/>
            </a:pPr>
            <a:r>
              <a:rPr lang="es-ES" dirty="0" smtClean="0"/>
              <a:t>-Utilización de recursos.</a:t>
            </a:r>
          </a:p>
          <a:p>
            <a:pPr marL="0" indent="0">
              <a:buNone/>
            </a:pPr>
            <a:r>
              <a:rPr lang="es-ES" dirty="0" smtClean="0"/>
              <a:t>-El funcionamiento operativo.</a:t>
            </a:r>
          </a:p>
          <a:p>
            <a:pPr marL="0" indent="0">
              <a:buNone/>
            </a:pPr>
            <a:r>
              <a:rPr lang="es-ES" dirty="0" smtClean="0"/>
              <a:t>-Los patrones de demanda en general (incluido el uso de CPU, las operaciones de lectura y escritura en disco y el tráfico de red). </a:t>
            </a:r>
          </a:p>
          <a:p>
            <a:pPr>
              <a:buNone/>
            </a:pPr>
            <a:r>
              <a:rPr lang="es-ES" dirty="0" smtClean="0"/>
              <a:t>-Obtener estadísticas.</a:t>
            </a:r>
          </a:p>
          <a:p>
            <a:pPr>
              <a:buNone/>
            </a:pPr>
            <a:r>
              <a:rPr lang="es-ES" dirty="0" smtClean="0"/>
              <a:t>-Ver gráficos .</a:t>
            </a:r>
          </a:p>
        </p:txBody>
      </p:sp>
      <p:pic>
        <p:nvPicPr>
          <p:cNvPr id="6" name="5 Imagen" descr="cast-iron-integration-for-amazon-web-servic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27193" cy="1772816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395536" y="1556792"/>
            <a:ext cx="398159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Amazon </a:t>
            </a:r>
            <a:r>
              <a:rPr lang="es-E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CloudWatch</a:t>
            </a:r>
            <a:endParaRPr lang="es-E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1414" y="3013695"/>
            <a:ext cx="30670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5685</TotalTime>
  <Words>1192</Words>
  <Application>Microsoft Office PowerPoint</Application>
  <PresentationFormat>Presentación en pantalla (4:3)</PresentationFormat>
  <Paragraphs>113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Diapositiva 1</vt:lpstr>
      <vt:lpstr>Agenda</vt:lpstr>
      <vt:lpstr>Qué es Cloud Computing?</vt:lpstr>
      <vt:lpstr>Qué es Amazon EC2?</vt:lpstr>
      <vt:lpstr>Características de EC2</vt:lpstr>
      <vt:lpstr>Características de EC2</vt:lpstr>
      <vt:lpstr>Características de EC2</vt:lpstr>
      <vt:lpstr>Características de EC2</vt:lpstr>
      <vt:lpstr>Características de EC2</vt:lpstr>
      <vt:lpstr>Características de EC2</vt:lpstr>
      <vt:lpstr>Características de EC2</vt:lpstr>
      <vt:lpstr>Características de EC2</vt:lpstr>
      <vt:lpstr>Características de EC2</vt:lpstr>
      <vt:lpstr>Instancias</vt:lpstr>
      <vt:lpstr>Instancias</vt:lpstr>
      <vt:lpstr>Instancias</vt:lpstr>
      <vt:lpstr>Instancias</vt:lpstr>
      <vt:lpstr>Instancias</vt:lpstr>
      <vt:lpstr>Instancias</vt:lpstr>
      <vt:lpstr>Costos</vt:lpstr>
      <vt:lpstr>Uso actual</vt:lpstr>
      <vt:lpstr>Ejemplo</vt:lpstr>
      <vt:lpstr>Conclusiones</vt:lpstr>
      <vt:lpstr>Conclusiones</vt:lpstr>
      <vt:lpstr>Referencias</vt:lpstr>
    </vt:vector>
  </TitlesOfParts>
  <Company>Universidad de Costa Rica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Amazon Web Services</dc:title>
  <dc:creator> </dc:creator>
  <cp:lastModifiedBy> </cp:lastModifiedBy>
  <cp:revision>36</cp:revision>
  <dcterms:created xsi:type="dcterms:W3CDTF">2012-02-04T22:03:00Z</dcterms:created>
  <dcterms:modified xsi:type="dcterms:W3CDTF">2012-02-09T03:16:01Z</dcterms:modified>
</cp:coreProperties>
</file>